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Chunk Five" charset="1" panose="00000500000000000000"/>
      <p:regular r:id="rId14"/>
    </p:embeddedFont>
    <p:embeddedFont>
      <p:font typeface="TT Hoves" charset="1" panose="02000003020000060003"/>
      <p:regular r:id="rId15"/>
    </p:embeddedFont>
    <p:embeddedFont>
      <p:font typeface="TT Hoves Bold" charset="1" panose="02000003020000060003"/>
      <p:regular r:id="rId16"/>
    </p:embeddedFont>
    <p:embeddedFont>
      <p:font typeface="TT Hoves Italics" charset="1" panose="02000003020000060003"/>
      <p:regular r:id="rId17"/>
    </p:embeddedFont>
    <p:embeddedFont>
      <p:font typeface="TT Hoves Bold Italics" charset="1" panose="02000003020000060003"/>
      <p:regular r:id="rId18"/>
    </p:embeddedFont>
    <p:embeddedFont>
      <p:font typeface="Canva Sans" charset="1" panose="020B0503030501040103"/>
      <p:regular r:id="rId19"/>
    </p:embeddedFont>
    <p:embeddedFont>
      <p:font typeface="Canva Sans Bold" charset="1" panose="020B0803030501040103"/>
      <p:regular r:id="rId20"/>
    </p:embeddedFont>
    <p:embeddedFont>
      <p:font typeface="Canva Sans Italics" charset="1" panose="020B0503030501040103"/>
      <p:regular r:id="rId21"/>
    </p:embeddedFont>
    <p:embeddedFont>
      <p:font typeface="Canva Sans Bold Italics" charset="1" panose="020B0803030501040103"/>
      <p:regular r:id="rId22"/>
    </p:embeddedFont>
    <p:embeddedFont>
      <p:font typeface="Canva Sans Medium" charset="1" panose="020B0603030501040103"/>
      <p:regular r:id="rId23"/>
    </p:embeddedFont>
    <p:embeddedFont>
      <p:font typeface="Canva Sans Medium Italics" charset="1" panose="020B060303050104010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35" Target="slides/slide11.xml" Type="http://schemas.openxmlformats.org/officeDocument/2006/relationships/slide"/><Relationship Id="rId36" Target="slides/slide12.xml" Type="http://schemas.openxmlformats.org/officeDocument/2006/relationships/slide"/><Relationship Id="rId37" Target="slides/slide13.xml" Type="http://schemas.openxmlformats.org/officeDocument/2006/relationships/slide"/><Relationship Id="rId38" Target="slides/slide14.xml" Type="http://schemas.openxmlformats.org/officeDocument/2006/relationships/slide"/><Relationship Id="rId39" Target="slides/slide15.xml" Type="http://schemas.openxmlformats.org/officeDocument/2006/relationships/slide"/><Relationship Id="rId4" Target="theme/theme1.xml" Type="http://schemas.openxmlformats.org/officeDocument/2006/relationships/theme"/><Relationship Id="rId40" Target="slides/slide16.xml" Type="http://schemas.openxmlformats.org/officeDocument/2006/relationships/slide"/><Relationship Id="rId41" Target="slides/slide17.xml" Type="http://schemas.openxmlformats.org/officeDocument/2006/relationships/slide"/><Relationship Id="rId42" Target="slides/slide18.xml" Type="http://schemas.openxmlformats.org/officeDocument/2006/relationships/slide"/><Relationship Id="rId43" Target="slides/slide19.xml" Type="http://schemas.openxmlformats.org/officeDocument/2006/relationships/slide"/><Relationship Id="rId44" Target="slides/slide20.xml" Type="http://schemas.openxmlformats.org/officeDocument/2006/relationships/slide"/><Relationship Id="rId45" Target="slides/slide21.xml" Type="http://schemas.openxmlformats.org/officeDocument/2006/relationships/slide"/><Relationship Id="rId46" Target="slides/slide22.xml" Type="http://schemas.openxmlformats.org/officeDocument/2006/relationships/slide"/><Relationship Id="rId47" Target="slides/slide23.xml" Type="http://schemas.openxmlformats.org/officeDocument/2006/relationships/slide"/><Relationship Id="rId48" Target="slides/slide2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jpeg" Type="http://schemas.openxmlformats.org/officeDocument/2006/relationships/image"/><Relationship Id="rId4" Target="https://youtu.be/jKQ56vWLvVA" TargetMode="External" Type="http://schemas.openxmlformats.org/officeDocument/2006/relationships/video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gif" Type="http://schemas.openxmlformats.org/officeDocument/2006/relationships/image"/><Relationship Id="rId4" Target="../media/image18.gif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13.jpeg" Type="http://schemas.openxmlformats.org/officeDocument/2006/relationships/image"/><Relationship Id="rId4" Target="https://youtu.be/BjlYP2HozaA" TargetMode="External" Type="http://schemas.openxmlformats.org/officeDocument/2006/relationships/video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https://www.browardschools.com/brace" TargetMode="External" Type="http://schemas.openxmlformats.org/officeDocument/2006/relationships/hyperlink"/><Relationship Id="rId4" Target="../media/image33.png" Type="http://schemas.openxmlformats.org/officeDocument/2006/relationships/image"/><Relationship Id="rId5" Target="https://browardschools.instructure.com/courses/1099291" TargetMode="External" Type="http://schemas.openxmlformats.org/officeDocument/2006/relationships/hyperlink"/><Relationship Id="rId6" Target="https://www.browardschools.com/brace" TargetMode="External" Type="http://schemas.openxmlformats.org/officeDocument/2006/relationships/hyperlink"/><Relationship Id="rId7" Target="https://browardschools.instructure.com/courses/1099291" TargetMode="External" Type="http://schemas.openxmlformats.org/officeDocument/2006/relationships/hyperlink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mailto:kerlie.leonce@browardschools.com" TargetMode="External" Type="http://schemas.openxmlformats.org/officeDocument/2006/relationships/hyperlink"/><Relationship Id="rId3" Target="mailto:nancy.whittaker@browardschools.com" TargetMode="External" Type="http://schemas.openxmlformats.org/officeDocument/2006/relationships/hyperlink"/><Relationship Id="rId4" Target="mailto:yvonne.green@browardschools.com" TargetMode="External" Type="http://schemas.openxmlformats.org/officeDocument/2006/relationships/hyperlink"/><Relationship Id="rId5" Target="http://browardschools.com" TargetMode="External" Type="http://schemas.openxmlformats.org/officeDocument/2006/relationships/hyperlink"/><Relationship Id="rId6" Target="mailto:fabienne.davis@browardschools.com" TargetMode="External" Type="http://schemas.openxmlformats.org/officeDocument/2006/relationships/hyperlink"/><Relationship Id="rId7" Target="../media/image9.pn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officialasvab.com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59861" y="0"/>
            <a:ext cx="6728139" cy="10287000"/>
          </a:xfrm>
          <a:custGeom>
            <a:avLst/>
            <a:gdLst/>
            <a:ahLst/>
            <a:cxnLst/>
            <a:rect r="r" b="b" t="t" l="l"/>
            <a:pathLst>
              <a:path h="10287000" w="6728139">
                <a:moveTo>
                  <a:pt x="0" y="0"/>
                </a:moveTo>
                <a:lnTo>
                  <a:pt x="6728139" y="0"/>
                </a:lnTo>
                <a:lnTo>
                  <a:pt x="67281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1" r="-11390" b="-7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005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36033" y="561975"/>
            <a:ext cx="5815934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Employ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06608" y="0"/>
            <a:ext cx="6728139" cy="10287000"/>
          </a:xfrm>
          <a:custGeom>
            <a:avLst/>
            <a:gdLst/>
            <a:ahLst/>
            <a:cxnLst/>
            <a:rect r="r" b="b" t="t" l="l"/>
            <a:pathLst>
              <a:path h="10287000" w="6728139">
                <a:moveTo>
                  <a:pt x="0" y="0"/>
                </a:moveTo>
                <a:lnTo>
                  <a:pt x="6728139" y="0"/>
                </a:lnTo>
                <a:lnTo>
                  <a:pt x="67281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1" r="-11390" b="-78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73011" y="2338070"/>
            <a:ext cx="14941977" cy="69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Students interested in the Employment pathway are ready to join the workforce. There are many jobs available for students who have just graduated high school.</a:t>
            </a:r>
          </a:p>
          <a:p>
            <a:pPr>
              <a:lnSpc>
                <a:spcPts val="6019"/>
              </a:lnSpc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To increase earning potential, students should consider:</a:t>
            </a:r>
          </a:p>
          <a:p>
            <a:pPr marL="928369" indent="-464185" lvl="1">
              <a:lnSpc>
                <a:spcPts val="6019"/>
              </a:lnSpc>
              <a:buFont typeface="Arial"/>
              <a:buChar char="•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Exploring apprenticeship programs, which provide on-the-job training and education while earning a wage. </a:t>
            </a:r>
          </a:p>
          <a:p>
            <a:pPr marL="928369" indent="-464185" lvl="1">
              <a:lnSpc>
                <a:spcPts val="6019"/>
              </a:lnSpc>
              <a:buFont typeface="Arial"/>
              <a:buChar char="•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Volunteering, to get experience in various fields of interest.</a:t>
            </a:r>
          </a:p>
          <a:p>
            <a:pPr>
              <a:lnSpc>
                <a:spcPts val="601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" y="9573741"/>
            <a:ext cx="18287985" cy="713259"/>
          </a:xfrm>
          <a:custGeom>
            <a:avLst/>
            <a:gdLst/>
            <a:ahLst/>
            <a:cxnLst/>
            <a:rect r="r" b="b" t="t" l="l"/>
            <a:pathLst>
              <a:path h="713259" w="18287985">
                <a:moveTo>
                  <a:pt x="0" y="0"/>
                </a:moveTo>
                <a:lnTo>
                  <a:pt x="18287985" y="0"/>
                </a:lnTo>
                <a:lnTo>
                  <a:pt x="18287985" y="713259"/>
                </a:lnTo>
                <a:lnTo>
                  <a:pt x="0" y="7132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6645" y="2137487"/>
            <a:ext cx="13834709" cy="7075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4"/>
              </a:lnSpc>
              <a:spcBef>
                <a:spcPct val="0"/>
              </a:spcBef>
            </a:pPr>
            <a:r>
              <a:rPr lang="en-US" sz="4300" spc="21">
                <a:solidFill>
                  <a:srgbClr val="000000"/>
                </a:solidFill>
                <a:latin typeface="Kollektif"/>
              </a:rPr>
              <a:t>The CTACE department provides students of all ages with the academic and technical skills, knowledge and training necessary to succeed in future careers and to become lifelong learners. </a:t>
            </a:r>
          </a:p>
          <a:p>
            <a:pPr>
              <a:lnSpc>
                <a:spcPts val="4644"/>
              </a:lnSpc>
              <a:spcBef>
                <a:spcPct val="0"/>
              </a:spcBef>
            </a:pPr>
          </a:p>
          <a:p>
            <a:pPr marL="928374" indent="-464187" lvl="1">
              <a:lnSpc>
                <a:spcPts val="4644"/>
              </a:lnSpc>
              <a:buFont typeface="Arial"/>
              <a:buChar char="•"/>
            </a:pPr>
            <a:r>
              <a:rPr lang="en-US" sz="4300" spc="21">
                <a:solidFill>
                  <a:srgbClr val="000000"/>
                </a:solidFill>
                <a:latin typeface="Kollektif"/>
              </a:rPr>
              <a:t>CTACE prepares these learners for the world of work by introducing them to workplace competencies and makes academic content accessible to students by providing it in a hands-on context. </a:t>
            </a:r>
          </a:p>
          <a:p>
            <a:pPr marL="928374" indent="-464187" lvl="1">
              <a:lnSpc>
                <a:spcPts val="4644"/>
              </a:lnSpc>
              <a:buFont typeface="Arial"/>
              <a:buChar char="•"/>
            </a:pPr>
            <a:r>
              <a:rPr lang="en-US" sz="4300" spc="21">
                <a:solidFill>
                  <a:srgbClr val="000000"/>
                </a:solidFill>
                <a:latin typeface="Kollektif"/>
              </a:rPr>
              <a:t>Go to browardschools.com/CTACE for more information on the CTE Pathways available to Middle &amp; High School Students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45962" y="106680"/>
            <a:ext cx="13796075" cy="178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9"/>
              </a:lnSpc>
              <a:spcBef>
                <a:spcPct val="0"/>
              </a:spcBef>
            </a:pPr>
            <a:r>
              <a:rPr lang="en-US" sz="5999" spc="29">
                <a:solidFill>
                  <a:srgbClr val="000000"/>
                </a:solidFill>
                <a:latin typeface="Chunk Five"/>
              </a:rPr>
              <a:t>Career, Technical, Adult, &amp; Community Education (CTACE)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36033" y="-123825"/>
            <a:ext cx="5815934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Explore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895230" y="0"/>
            <a:ext cx="6728139" cy="10287000"/>
          </a:xfrm>
          <a:custGeom>
            <a:avLst/>
            <a:gdLst/>
            <a:ahLst/>
            <a:cxnLst/>
            <a:rect r="r" b="b" t="t" l="l"/>
            <a:pathLst>
              <a:path h="10287000" w="6728139">
                <a:moveTo>
                  <a:pt x="0" y="0"/>
                </a:moveTo>
                <a:lnTo>
                  <a:pt x="6728140" y="0"/>
                </a:lnTo>
                <a:lnTo>
                  <a:pt x="67281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1" r="-11390" b="-78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60256" y="1589364"/>
            <a:ext cx="15967487" cy="6946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30"/>
              </a:lnSpc>
            </a:pPr>
            <a:r>
              <a:rPr lang="en-US" sz="4021" spc="100">
                <a:solidFill>
                  <a:srgbClr val="121213"/>
                </a:solidFill>
                <a:latin typeface="Kollektif"/>
              </a:rPr>
              <a:t>Taking an</a:t>
            </a:r>
            <a:r>
              <a:rPr lang="en-US" sz="4021" spc="100">
                <a:solidFill>
                  <a:srgbClr val="121213"/>
                </a:solidFill>
                <a:latin typeface="Kollektif Bold Italics"/>
              </a:rPr>
              <a:t> intentional</a:t>
            </a:r>
            <a:r>
              <a:rPr lang="en-US" sz="4021" spc="100">
                <a:solidFill>
                  <a:srgbClr val="121213"/>
                </a:solidFill>
                <a:latin typeface="Kollektif"/>
              </a:rPr>
              <a:t> break via a Gap Year program. </a:t>
            </a:r>
          </a:p>
          <a:p>
            <a:pPr>
              <a:lnSpc>
                <a:spcPts val="3670"/>
              </a:lnSpc>
            </a:pPr>
          </a:p>
          <a:p>
            <a:pPr>
              <a:lnSpc>
                <a:spcPts val="5630"/>
              </a:lnSpc>
            </a:pPr>
            <a:r>
              <a:rPr lang="en-US" sz="4021" spc="100">
                <a:solidFill>
                  <a:srgbClr val="121213"/>
                </a:solidFill>
                <a:latin typeface="Kollektif"/>
              </a:rPr>
              <a:t>A true Gap Year meets the following criteria:</a:t>
            </a:r>
          </a:p>
          <a:p>
            <a:pPr marL="868299" indent="-434149" lvl="1">
              <a:lnSpc>
                <a:spcPts val="5630"/>
              </a:lnSpc>
              <a:buFont typeface="Arial"/>
              <a:buChar char="•"/>
            </a:pPr>
            <a:r>
              <a:rPr lang="en-US" sz="4021" spc="100">
                <a:solidFill>
                  <a:srgbClr val="121213"/>
                </a:solidFill>
                <a:latin typeface="Kollektif"/>
              </a:rPr>
              <a:t>Has a start &amp; end date</a:t>
            </a:r>
          </a:p>
          <a:p>
            <a:pPr marL="868299" indent="-434149" lvl="1">
              <a:lnSpc>
                <a:spcPts val="5630"/>
              </a:lnSpc>
              <a:buFont typeface="Arial"/>
              <a:buChar char="•"/>
            </a:pPr>
            <a:r>
              <a:rPr lang="en-US" sz="4021" spc="100">
                <a:solidFill>
                  <a:srgbClr val="121213"/>
                </a:solidFill>
                <a:latin typeface="Kollektif"/>
              </a:rPr>
              <a:t>Provides experiential learning, to deepen one's practical, professional, and personal awareness  </a:t>
            </a:r>
          </a:p>
          <a:p>
            <a:pPr marL="868299" indent="-434149" lvl="1">
              <a:lnSpc>
                <a:spcPts val="5630"/>
              </a:lnSpc>
              <a:buFont typeface="Arial"/>
              <a:buChar char="•"/>
            </a:pPr>
            <a:r>
              <a:rPr lang="en-US" sz="4021" spc="100">
                <a:solidFill>
                  <a:srgbClr val="121213"/>
                </a:solidFill>
                <a:latin typeface="Kollektif"/>
              </a:rPr>
              <a:t>Revolves around volunteering/service, career exploration/experience, &amp;/or is temporary employment that supplements further education </a:t>
            </a:r>
          </a:p>
          <a:p>
            <a:pPr marL="868299" indent="-434149" lvl="1">
              <a:lnSpc>
                <a:spcPts val="5630"/>
              </a:lnSpc>
              <a:buFont typeface="Arial"/>
              <a:buChar char="•"/>
            </a:pPr>
            <a:r>
              <a:rPr lang="en-US" sz="4021" spc="100">
                <a:solidFill>
                  <a:srgbClr val="121213"/>
                </a:solidFill>
                <a:latin typeface="Kollektif"/>
              </a:rPr>
              <a:t>Many Gap Year programs can be paid for through financial aid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83716" y="8812126"/>
            <a:ext cx="13893933" cy="1265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4"/>
              </a:lnSpc>
              <a:spcBef>
                <a:spcPct val="0"/>
              </a:spcBef>
            </a:pPr>
            <a:r>
              <a:rPr lang="en-US" sz="4300" spc="21">
                <a:solidFill>
                  <a:srgbClr val="121213"/>
                </a:solidFill>
                <a:latin typeface="Kollektif Italics"/>
              </a:rPr>
              <a:t>Some colleges offer Gap Year programs prior to starting at the institution or for college credits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121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49973" y="2465207"/>
            <a:ext cx="8209327" cy="5356586"/>
          </a:xfrm>
          <a:custGeom>
            <a:avLst/>
            <a:gdLst/>
            <a:ahLst/>
            <a:cxnLst/>
            <a:rect r="r" b="b" t="t" l="l"/>
            <a:pathLst>
              <a:path h="5356586" w="8209327">
                <a:moveTo>
                  <a:pt x="0" y="0"/>
                </a:moveTo>
                <a:lnTo>
                  <a:pt x="8209327" y="0"/>
                </a:lnTo>
                <a:lnTo>
                  <a:pt x="8209327" y="5356586"/>
                </a:lnTo>
                <a:lnTo>
                  <a:pt x="0" y="5356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4471223"/>
            <a:ext cx="7353949" cy="301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999"/>
              </a:lnSpc>
              <a:spcBef>
                <a:spcPct val="0"/>
              </a:spcBef>
            </a:pPr>
            <a:r>
              <a:rPr lang="en-US" sz="9999" strike="noStrike" u="none">
                <a:solidFill>
                  <a:srgbClr val="F2D52B"/>
                </a:solidFill>
                <a:latin typeface="Chunk Five"/>
              </a:rPr>
              <a:t>CCLR Tools </a:t>
            </a:r>
          </a:p>
          <a:p>
            <a:pPr algn="l" marL="0" indent="0" lvl="0">
              <a:lnSpc>
                <a:spcPts val="10999"/>
              </a:lnSpc>
              <a:spcBef>
                <a:spcPct val="0"/>
              </a:spcBef>
            </a:pPr>
            <a:r>
              <a:rPr lang="en-US" sz="9999" strike="noStrike" u="none">
                <a:solidFill>
                  <a:srgbClr val="F2D52B"/>
                </a:solidFill>
                <a:latin typeface="Chunk Five"/>
              </a:rPr>
              <a:t>&amp; Supports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AF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73841" y="0"/>
            <a:ext cx="6540317" cy="2411699"/>
          </a:xfrm>
          <a:custGeom>
            <a:avLst/>
            <a:gdLst/>
            <a:ahLst/>
            <a:cxnLst/>
            <a:rect r="r" b="b" t="t" l="l"/>
            <a:pathLst>
              <a:path h="2411699" w="6540317">
                <a:moveTo>
                  <a:pt x="0" y="0"/>
                </a:moveTo>
                <a:lnTo>
                  <a:pt x="6540318" y="0"/>
                </a:lnTo>
                <a:lnTo>
                  <a:pt x="6540318" y="2411699"/>
                </a:lnTo>
                <a:lnTo>
                  <a:pt x="0" y="2411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218" r="-1814" b="-5718"/>
            </a:stretch>
          </a:blipFill>
        </p:spPr>
      </p:sp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3031091" y="3409978"/>
            <a:ext cx="12225818" cy="68770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DD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957105" y="1003423"/>
            <a:ext cx="6029011" cy="4114800"/>
          </a:xfrm>
          <a:custGeom>
            <a:avLst/>
            <a:gdLst/>
            <a:ahLst/>
            <a:cxnLst/>
            <a:rect r="r" b="b" t="t" l="l"/>
            <a:pathLst>
              <a:path h="4114800" w="6029011">
                <a:moveTo>
                  <a:pt x="0" y="0"/>
                </a:moveTo>
                <a:lnTo>
                  <a:pt x="6029010" y="0"/>
                </a:lnTo>
                <a:lnTo>
                  <a:pt x="6029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74408" y="234950"/>
            <a:ext cx="14397171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spc="24">
                <a:solidFill>
                  <a:srgbClr val="000000"/>
                </a:solidFill>
                <a:latin typeface="Kollektif Bold"/>
              </a:rPr>
              <a:t>Designed to grow with students!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21157" y="1705151"/>
            <a:ext cx="7115119" cy="324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89">
                <a:solidFill>
                  <a:srgbClr val="489D51"/>
                </a:solidFill>
                <a:latin typeface="Kollektif"/>
              </a:rPr>
              <a:t>Xello K-2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89">
                <a:solidFill>
                  <a:srgbClr val="000000"/>
                </a:solidFill>
                <a:latin typeface="Kollektif"/>
              </a:rPr>
              <a:t> Through fun and engaging activities students learn about the meaning of careers and what goes into choosing one.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7084" y="5377815"/>
            <a:ext cx="7513726" cy="3880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89">
                <a:solidFill>
                  <a:srgbClr val="489D51"/>
                </a:solidFill>
                <a:latin typeface="Kollektif"/>
              </a:rPr>
              <a:t>Xello 3-5</a:t>
            </a:r>
            <a:r>
              <a:rPr lang="en-US" sz="3600" spc="89">
                <a:solidFill>
                  <a:srgbClr val="489D51"/>
                </a:solidFill>
                <a:latin typeface="Kollektif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89">
                <a:solidFill>
                  <a:srgbClr val="000000"/>
                </a:solidFill>
                <a:latin typeface="Kollektif"/>
              </a:rPr>
              <a:t>Lessons that engage students in building self-knowledge, exploring interest-related career options, setting achievable goals, and developing critical thinking skills.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-5400000">
            <a:off x="13216095" y="1003423"/>
            <a:ext cx="6029011" cy="4114800"/>
          </a:xfrm>
          <a:custGeom>
            <a:avLst/>
            <a:gdLst/>
            <a:ahLst/>
            <a:cxnLst/>
            <a:rect r="r" b="b" t="t" l="l"/>
            <a:pathLst>
              <a:path h="4114800" w="6029011">
                <a:moveTo>
                  <a:pt x="6029010" y="0"/>
                </a:moveTo>
                <a:lnTo>
                  <a:pt x="0" y="0"/>
                </a:lnTo>
                <a:lnTo>
                  <a:pt x="0" y="4114800"/>
                </a:lnTo>
                <a:lnTo>
                  <a:pt x="6029010" y="4114800"/>
                </a:lnTo>
                <a:lnTo>
                  <a:pt x="60290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0" y="5377815"/>
            <a:ext cx="8115300" cy="3880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89">
                <a:solidFill>
                  <a:srgbClr val="489D51"/>
                </a:solidFill>
                <a:latin typeface="Kollektif"/>
              </a:rPr>
              <a:t>Xello 6-12</a:t>
            </a:r>
            <a:r>
              <a:rPr lang="en-US" sz="3600" spc="89">
                <a:solidFill>
                  <a:srgbClr val="489D51"/>
                </a:solidFill>
                <a:latin typeface="Kollektif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89">
                <a:solidFill>
                  <a:srgbClr val="000000"/>
                </a:solidFill>
                <a:latin typeface="Kollektif"/>
              </a:rPr>
              <a:t>Academic planning is introduced, and goal setting becomes more sophisticated. Work-based learning is introduced and postsecondary planning becomes a focused activity.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1138" b="-1458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35079" y="1233938"/>
            <a:ext cx="12817843" cy="1577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9"/>
              </a:lnSpc>
            </a:pPr>
            <a:r>
              <a:rPr lang="en-US" sz="9499">
                <a:solidFill>
                  <a:srgbClr val="000000"/>
                </a:solidFill>
                <a:latin typeface="Chunk Five"/>
              </a:rPr>
              <a:t>Scope &amp; Sequence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735079" y="194422"/>
            <a:ext cx="12224894" cy="37897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38661" y="4437456"/>
            <a:ext cx="4675366" cy="5632971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13263742" y="5477712"/>
            <a:ext cx="4578359" cy="4114800"/>
          </a:xfrm>
          <a:custGeom>
            <a:avLst/>
            <a:gdLst/>
            <a:ahLst/>
            <a:cxnLst/>
            <a:rect r="r" b="b" t="t" l="l"/>
            <a:pathLst>
              <a:path h="4114800" w="4578359">
                <a:moveTo>
                  <a:pt x="0" y="0"/>
                </a:moveTo>
                <a:lnTo>
                  <a:pt x="4578359" y="0"/>
                </a:lnTo>
                <a:lnTo>
                  <a:pt x="45783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76344" y="5353887"/>
            <a:ext cx="10535312" cy="278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0"/>
              </a:lnSpc>
            </a:pPr>
            <a:r>
              <a:rPr lang="en-US" sz="9000" spc="44">
                <a:solidFill>
                  <a:srgbClr val="000000"/>
                </a:solidFill>
                <a:latin typeface="Kollektif Bold"/>
              </a:rPr>
              <a:t>Pathway to Possibilities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8646145">
            <a:off x="9808539" y="-338911"/>
            <a:ext cx="10942628" cy="17874064"/>
          </a:xfrm>
          <a:prstGeom prst="rect">
            <a:avLst/>
          </a:prstGeom>
          <a:solidFill>
            <a:srgbClr val="D1FF94"/>
          </a:solidFill>
        </p:spPr>
      </p:sp>
      <p:sp>
        <p:nvSpPr>
          <p:cNvPr name="Freeform 3" id="3"/>
          <p:cNvSpPr/>
          <p:nvPr/>
        </p:nvSpPr>
        <p:spPr>
          <a:xfrm flipH="true" flipV="false" rot="0">
            <a:off x="0" y="6867258"/>
            <a:ext cx="3576201" cy="3419742"/>
          </a:xfrm>
          <a:custGeom>
            <a:avLst/>
            <a:gdLst/>
            <a:ahLst/>
            <a:cxnLst/>
            <a:rect r="r" b="b" t="t" l="l"/>
            <a:pathLst>
              <a:path h="3419742" w="3576201">
                <a:moveTo>
                  <a:pt x="3576201" y="0"/>
                </a:moveTo>
                <a:lnTo>
                  <a:pt x="0" y="0"/>
                </a:lnTo>
                <a:lnTo>
                  <a:pt x="0" y="3419742"/>
                </a:lnTo>
                <a:lnTo>
                  <a:pt x="3576201" y="3419742"/>
                </a:lnTo>
                <a:lnTo>
                  <a:pt x="35762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029665" y="4062085"/>
          <a:ext cx="16229635" cy="5506888"/>
        </p:xfrm>
        <a:graphic>
          <a:graphicData uri="http://schemas.openxmlformats.org/drawingml/2006/table">
            <a:tbl>
              <a:tblPr/>
              <a:tblGrid>
                <a:gridCol w="4033147"/>
                <a:gridCol w="12196488"/>
              </a:tblGrid>
              <a:tr h="12998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394"/>
                        </a:lnSpc>
                        <a:defRPr/>
                      </a:pPr>
                      <a:r>
                        <a:rPr lang="en-US" sz="3853" spc="19">
                          <a:solidFill>
                            <a:srgbClr val="000000"/>
                          </a:solidFill>
                          <a:latin typeface="Kollektif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F5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394"/>
                        </a:lnSpc>
                        <a:defRPr/>
                      </a:pPr>
                      <a:r>
                        <a:rPr lang="en-US" sz="3853" spc="19">
                          <a:solidFill>
                            <a:srgbClr val="000000"/>
                          </a:solidFill>
                          <a:latin typeface="Kollektif Bold"/>
                        </a:rPr>
                        <a:t>Task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F59"/>
                    </a:solidFill>
                  </a:tcPr>
                </a:tc>
              </a:tr>
              <a:tr h="10517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9th Grade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Study Skills &amp; Habits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</a:tr>
              <a:tr h="10517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10th Grade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Program Prospects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</a:tr>
              <a:tr h="10517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11th Grade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Choosing a College or University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</a:tr>
              <a:tr h="10517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12th Grade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Career Path Choices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1028700" y="1293525"/>
            <a:ext cx="11560636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000"/>
              </a:lnSpc>
            </a:pPr>
            <a:r>
              <a:rPr lang="en-US" sz="7500" u="none">
                <a:solidFill>
                  <a:srgbClr val="000000"/>
                </a:solidFill>
                <a:latin typeface="Chunk Five"/>
              </a:rPr>
              <a:t>High School</a:t>
            </a:r>
          </a:p>
          <a:p>
            <a:pPr marL="0" indent="0" lvl="0">
              <a:lnSpc>
                <a:spcPts val="9000"/>
              </a:lnSpc>
            </a:pPr>
            <a:r>
              <a:rPr lang="en-US" sz="7500" u="none">
                <a:solidFill>
                  <a:srgbClr val="000000"/>
                </a:solidFill>
                <a:latin typeface="Chunk Five"/>
              </a:rPr>
              <a:t>Pathway to Possibilities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B3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8646145">
            <a:off x="9808539" y="-338911"/>
            <a:ext cx="10942628" cy="17874064"/>
          </a:xfrm>
          <a:prstGeom prst="rect">
            <a:avLst/>
          </a:prstGeom>
          <a:solidFill>
            <a:srgbClr val="4E4F71"/>
          </a:solidFill>
        </p:spPr>
      </p:sp>
      <p:sp>
        <p:nvSpPr>
          <p:cNvPr name="Freeform 3" id="3"/>
          <p:cNvSpPr/>
          <p:nvPr/>
        </p:nvSpPr>
        <p:spPr>
          <a:xfrm flipH="true" flipV="false" rot="0">
            <a:off x="0" y="6867258"/>
            <a:ext cx="3576201" cy="3419742"/>
          </a:xfrm>
          <a:custGeom>
            <a:avLst/>
            <a:gdLst/>
            <a:ahLst/>
            <a:cxnLst/>
            <a:rect r="r" b="b" t="t" l="l"/>
            <a:pathLst>
              <a:path h="3419742" w="3576201">
                <a:moveTo>
                  <a:pt x="3576201" y="0"/>
                </a:moveTo>
                <a:lnTo>
                  <a:pt x="0" y="0"/>
                </a:lnTo>
                <a:lnTo>
                  <a:pt x="0" y="3419742"/>
                </a:lnTo>
                <a:lnTo>
                  <a:pt x="3576201" y="3419742"/>
                </a:lnTo>
                <a:lnTo>
                  <a:pt x="35762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38619" y="4214679"/>
          <a:ext cx="16229635" cy="4362450"/>
        </p:xfrm>
        <a:graphic>
          <a:graphicData uri="http://schemas.openxmlformats.org/drawingml/2006/table">
            <a:tbl>
              <a:tblPr/>
              <a:tblGrid>
                <a:gridCol w="4033147"/>
                <a:gridCol w="12196488"/>
              </a:tblGrid>
              <a:tr h="111931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394"/>
                        </a:lnSpc>
                        <a:defRPr/>
                      </a:pPr>
                      <a:r>
                        <a:rPr lang="en-US" sz="3853" spc="19">
                          <a:solidFill>
                            <a:srgbClr val="000000"/>
                          </a:solidFill>
                          <a:latin typeface="Kollektif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394"/>
                        </a:lnSpc>
                        <a:defRPr/>
                      </a:pPr>
                      <a:r>
                        <a:rPr lang="en-US" sz="3853" spc="19">
                          <a:solidFill>
                            <a:srgbClr val="000000"/>
                          </a:solidFill>
                          <a:latin typeface="Kollektif Bold"/>
                        </a:rPr>
                        <a:t>Task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</a:tr>
              <a:tr h="10810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90"/>
                        </a:lnSpc>
                        <a:defRPr/>
                      </a:pPr>
                      <a:r>
                        <a:rPr lang="en-US" sz="3635" spc="90">
                          <a:solidFill>
                            <a:srgbClr val="000000"/>
                          </a:solidFill>
                          <a:latin typeface="Kollektif"/>
                        </a:rPr>
                        <a:t>6</a:t>
                      </a:r>
                      <a:r>
                        <a:rPr lang="en-US" sz="3635" spc="90">
                          <a:solidFill>
                            <a:srgbClr val="000000"/>
                          </a:solidFill>
                          <a:latin typeface="Kollektif"/>
                        </a:rPr>
                        <a:t>th Grade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Decision Making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</a:tr>
              <a:tr h="10810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90"/>
                        </a:lnSpc>
                        <a:defRPr/>
                      </a:pPr>
                      <a:r>
                        <a:rPr lang="en-US" sz="3635" spc="90">
                          <a:solidFill>
                            <a:srgbClr val="000000"/>
                          </a:solidFill>
                          <a:latin typeface="Kollektif"/>
                        </a:rPr>
                        <a:t>7</a:t>
                      </a:r>
                      <a:r>
                        <a:rPr lang="en-US" sz="3635" spc="90">
                          <a:solidFill>
                            <a:srgbClr val="000000"/>
                          </a:solidFill>
                          <a:latin typeface="Kollektif"/>
                        </a:rPr>
                        <a:t>th Grade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Explore Learning Styles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</a:tr>
              <a:tr h="10810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90"/>
                        </a:lnSpc>
                        <a:defRPr/>
                      </a:pPr>
                      <a:r>
                        <a:rPr lang="en-US" sz="3635" spc="90">
                          <a:solidFill>
                            <a:srgbClr val="000000"/>
                          </a:solidFill>
                          <a:latin typeface="Kollektif"/>
                        </a:rPr>
                        <a:t>8</a:t>
                      </a:r>
                      <a:r>
                        <a:rPr lang="en-US" sz="3635" spc="90">
                          <a:solidFill>
                            <a:srgbClr val="000000"/>
                          </a:solidFill>
                          <a:latin typeface="Kollektif"/>
                        </a:rPr>
                        <a:t>th Grade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10"/>
                        </a:lnSpc>
                        <a:defRPr/>
                      </a:pPr>
                      <a:r>
                        <a:rPr lang="en-US" sz="3435" spc="85">
                          <a:solidFill>
                            <a:srgbClr val="000000"/>
                          </a:solidFill>
                          <a:latin typeface="Kollektif"/>
                        </a:rPr>
                        <a:t>Explore Career Matches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F8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1028700" y="1293525"/>
            <a:ext cx="11560636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Chunk Five"/>
              </a:rPr>
              <a:t>Middle School</a:t>
            </a:r>
          </a:p>
          <a:p>
            <a:pPr marL="0" indent="0" lvl="0">
              <a:lnSpc>
                <a:spcPts val="9000"/>
              </a:lnSpc>
            </a:pPr>
            <a:r>
              <a:rPr lang="en-US" sz="7500" u="none">
                <a:solidFill>
                  <a:srgbClr val="000000"/>
                </a:solidFill>
                <a:latin typeface="Chunk Five"/>
              </a:rPr>
              <a:t>Pathway to Possibilities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E1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7825" y="2462069"/>
            <a:ext cx="15592351" cy="6796231"/>
          </a:xfrm>
          <a:custGeom>
            <a:avLst/>
            <a:gdLst/>
            <a:ahLst/>
            <a:cxnLst/>
            <a:rect r="r" b="b" t="t" l="l"/>
            <a:pathLst>
              <a:path h="6796231" w="15592351">
                <a:moveTo>
                  <a:pt x="0" y="0"/>
                </a:moveTo>
                <a:lnTo>
                  <a:pt x="15592350" y="0"/>
                </a:lnTo>
                <a:lnTo>
                  <a:pt x="15592350" y="6796231"/>
                </a:lnTo>
                <a:lnTo>
                  <a:pt x="0" y="6796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7630641"/>
            <a:ext cx="1344782" cy="2656359"/>
          </a:xfrm>
          <a:custGeom>
            <a:avLst/>
            <a:gdLst/>
            <a:ahLst/>
            <a:cxnLst/>
            <a:rect r="r" b="b" t="t" l="l"/>
            <a:pathLst>
              <a:path h="2656359" w="1344782">
                <a:moveTo>
                  <a:pt x="0" y="0"/>
                </a:moveTo>
                <a:lnTo>
                  <a:pt x="1344782" y="0"/>
                </a:lnTo>
                <a:lnTo>
                  <a:pt x="1344782" y="2656359"/>
                </a:lnTo>
                <a:lnTo>
                  <a:pt x="0" y="2656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17225" y="-229839"/>
            <a:ext cx="14720384" cy="2247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121213"/>
                </a:solidFill>
                <a:latin typeface="Chunk Five"/>
              </a:rPr>
              <a:t>CCLR Tools &amp; Supports:</a:t>
            </a:r>
          </a:p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121213"/>
                </a:solidFill>
                <a:latin typeface="Chunk Five"/>
              </a:rPr>
              <a:t>Scholarship Database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004103" y="2944633"/>
            <a:ext cx="3274181" cy="3379799"/>
          </a:xfrm>
          <a:custGeom>
            <a:avLst/>
            <a:gdLst/>
            <a:ahLst/>
            <a:cxnLst/>
            <a:rect r="r" b="b" t="t" l="l"/>
            <a:pathLst>
              <a:path h="3379799" w="3274181">
                <a:moveTo>
                  <a:pt x="0" y="0"/>
                </a:moveTo>
                <a:lnTo>
                  <a:pt x="3274181" y="0"/>
                </a:lnTo>
                <a:lnTo>
                  <a:pt x="3274181" y="3379799"/>
                </a:lnTo>
                <a:lnTo>
                  <a:pt x="0" y="3379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43366" y="5924550"/>
            <a:ext cx="5815934" cy="333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15"/>
              </a:lnSpc>
              <a:spcBef>
                <a:spcPct val="0"/>
              </a:spcBef>
            </a:pPr>
            <a:r>
              <a:rPr lang="en-US" sz="3596" spc="89" strike="noStrike" u="none">
                <a:solidFill>
                  <a:srgbClr val="121213"/>
                </a:solidFill>
                <a:latin typeface="Kollektif"/>
              </a:rPr>
              <a:t>Our vision is to create a robust college &amp; career-going experience, in which all students are prepared for one of the four post-secondary pathways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43366" y="942975"/>
            <a:ext cx="5815934" cy="408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5"/>
              </a:lnSpc>
              <a:spcBef>
                <a:spcPct val="0"/>
              </a:spcBef>
            </a:pPr>
            <a:r>
              <a:rPr lang="en-US" sz="4396" spc="21" strike="noStrike" u="none">
                <a:solidFill>
                  <a:srgbClr val="121213"/>
                </a:solidFill>
                <a:latin typeface="Kollektif Bold"/>
              </a:rPr>
              <a:t>The CCLR team supports community leaders, school staff, &amp; families to prepare students for life after high school.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10856770" cy="10287000"/>
          </a:xfrm>
          <a:custGeom>
            <a:avLst/>
            <a:gdLst/>
            <a:ahLst/>
            <a:cxnLst/>
            <a:rect r="r" b="b" t="t" l="l"/>
            <a:pathLst>
              <a:path h="10287000" w="10856770">
                <a:moveTo>
                  <a:pt x="0" y="0"/>
                </a:moveTo>
                <a:lnTo>
                  <a:pt x="10856770" y="0"/>
                </a:lnTo>
                <a:lnTo>
                  <a:pt x="108567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084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E1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2321" y="0"/>
            <a:ext cx="18600321" cy="10287000"/>
          </a:xfrm>
          <a:custGeom>
            <a:avLst/>
            <a:gdLst/>
            <a:ahLst/>
            <a:cxnLst/>
            <a:rect r="r" b="b" t="t" l="l"/>
            <a:pathLst>
              <a:path h="10287000" w="18600321">
                <a:moveTo>
                  <a:pt x="0" y="0"/>
                </a:moveTo>
                <a:lnTo>
                  <a:pt x="18600321" y="0"/>
                </a:lnTo>
                <a:lnTo>
                  <a:pt x="186003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30" r="-1947" b="-53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4958" y="428625"/>
            <a:ext cx="7834277" cy="2247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121213"/>
                </a:solidFill>
                <a:latin typeface="Chunk Five"/>
              </a:rPr>
              <a:t>CCLR Tools &amp; Supports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285629" y="-85725"/>
            <a:ext cx="6002371" cy="332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55"/>
              </a:lnSpc>
              <a:spcBef>
                <a:spcPct val="0"/>
              </a:spcBef>
            </a:pPr>
            <a:r>
              <a:rPr lang="en-US" sz="4296">
                <a:solidFill>
                  <a:srgbClr val="121213"/>
                </a:solidFill>
                <a:latin typeface="Chunk Five"/>
              </a:rPr>
              <a:t>BRACE Cadets continue to build up the college &amp; career going experience in our schools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875183"/>
            <a:ext cx="6384556" cy="8411817"/>
          </a:xfrm>
          <a:custGeom>
            <a:avLst/>
            <a:gdLst/>
            <a:ahLst/>
            <a:cxnLst/>
            <a:rect r="r" b="b" t="t" l="l"/>
            <a:pathLst>
              <a:path h="8411817" w="6384556">
                <a:moveTo>
                  <a:pt x="0" y="0"/>
                </a:moveTo>
                <a:lnTo>
                  <a:pt x="6384556" y="0"/>
                </a:lnTo>
                <a:lnTo>
                  <a:pt x="6384556" y="8411817"/>
                </a:lnTo>
                <a:lnTo>
                  <a:pt x="0" y="841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9" t="0" r="-88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44518" y="-258417"/>
            <a:ext cx="14720384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121213"/>
                </a:solidFill>
                <a:latin typeface="Chunk Five"/>
              </a:rPr>
              <a:t>CCLR Tools &amp; Supports:</a:t>
            </a:r>
          </a:p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121213"/>
                </a:solidFill>
                <a:latin typeface="Chunk Five"/>
              </a:rPr>
              <a:t>College &amp; Career Corner</a:t>
            </a: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8298135" y="3315825"/>
            <a:ext cx="9832061" cy="55305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B9B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browardschools.com/brace"/>
          </p:cNvPr>
          <p:cNvSpPr/>
          <p:nvPr/>
        </p:nvSpPr>
        <p:spPr>
          <a:xfrm flipH="false" flipV="false" rot="0">
            <a:off x="0" y="2028825"/>
            <a:ext cx="9377520" cy="5665340"/>
          </a:xfrm>
          <a:custGeom>
            <a:avLst/>
            <a:gdLst/>
            <a:ahLst/>
            <a:cxnLst/>
            <a:rect r="r" b="b" t="t" l="l"/>
            <a:pathLst>
              <a:path h="5665340" w="9377520">
                <a:moveTo>
                  <a:pt x="0" y="0"/>
                </a:moveTo>
                <a:lnTo>
                  <a:pt x="9377520" y="0"/>
                </a:lnTo>
                <a:lnTo>
                  <a:pt x="9377520" y="5665340"/>
                </a:lnTo>
                <a:lnTo>
                  <a:pt x="0" y="5665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6" r="-45019" b="-5596"/>
            </a:stretch>
          </a:blipFill>
        </p:spPr>
      </p:sp>
      <p:sp>
        <p:nvSpPr>
          <p:cNvPr name="Freeform 3" id="3">
            <a:hlinkClick r:id="rId5" tooltip="https://browardschools.instructure.com/courses/1099291"/>
          </p:cNvPr>
          <p:cNvSpPr/>
          <p:nvPr/>
        </p:nvSpPr>
        <p:spPr>
          <a:xfrm flipH="false" flipV="false" rot="0">
            <a:off x="9377520" y="4260170"/>
            <a:ext cx="8910480" cy="6026830"/>
          </a:xfrm>
          <a:custGeom>
            <a:avLst/>
            <a:gdLst/>
            <a:ahLst/>
            <a:cxnLst/>
            <a:rect r="r" b="b" t="t" l="l"/>
            <a:pathLst>
              <a:path h="6026830" w="8910480">
                <a:moveTo>
                  <a:pt x="0" y="0"/>
                </a:moveTo>
                <a:lnTo>
                  <a:pt x="8910480" y="0"/>
                </a:lnTo>
                <a:lnTo>
                  <a:pt x="8910480" y="6026830"/>
                </a:lnTo>
                <a:lnTo>
                  <a:pt x="0" y="6026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83808" y="-104775"/>
            <a:ext cx="14720384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121213"/>
                </a:solidFill>
                <a:latin typeface="Chunk Five"/>
              </a:rPr>
              <a:t>CCLR Tools &amp; Supports:</a:t>
            </a:r>
          </a:p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121213"/>
                </a:solidFill>
                <a:latin typeface="Chunk Five"/>
              </a:rPr>
              <a:t>Website &amp; Toolkit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64383" y="8094735"/>
            <a:ext cx="644875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121213"/>
                </a:solidFill>
                <a:latin typeface="Canva Sans Bold"/>
                <a:hlinkClick r:id="rId6" tooltip="https://www.browardschools.com/brace"/>
              </a:rPr>
              <a:t>browardschools.com/brace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67097" y="2754198"/>
            <a:ext cx="768029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121213"/>
                </a:solidFill>
                <a:latin typeface="Canva Sans Bold"/>
                <a:hlinkClick r:id="rId7" tooltip="https://browardschools.instructure.com/courses/1099291"/>
              </a:rPr>
              <a:t>https://browardschools.instructure.com/courses/1099291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52781" y="1750492"/>
            <a:ext cx="14782438" cy="7878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6"/>
              </a:lnSpc>
            </a:pPr>
            <a:r>
              <a:rPr lang="en-US" sz="4461">
                <a:solidFill>
                  <a:srgbClr val="000000"/>
                </a:solidFill>
                <a:latin typeface="TT Hoves"/>
              </a:rPr>
              <a:t>Kerlie Leonce, Team Lead</a:t>
            </a:r>
          </a:p>
          <a:p>
            <a:pPr algn="ctr">
              <a:lnSpc>
                <a:spcPts val="6246"/>
              </a:lnSpc>
            </a:pPr>
            <a:r>
              <a:rPr lang="en-US" sz="4461" u="sng">
                <a:solidFill>
                  <a:srgbClr val="000000"/>
                </a:solidFill>
                <a:latin typeface="TT Hoves"/>
                <a:hlinkClick r:id="rId2" tooltip="mailto:kerlie.leonce@browardschools.com"/>
              </a:rPr>
              <a:t>kerlie.leonce@browardschools.com </a:t>
            </a:r>
          </a:p>
          <a:p>
            <a:pPr algn="ctr">
              <a:lnSpc>
                <a:spcPts val="6246"/>
              </a:lnSpc>
            </a:pPr>
            <a:r>
              <a:rPr lang="en-US" sz="4461">
                <a:solidFill>
                  <a:srgbClr val="000000"/>
                </a:solidFill>
                <a:latin typeface="TT Hoves"/>
              </a:rPr>
              <a:t>Nancy Whittaker, Scholarship Manager &amp; South Region</a:t>
            </a:r>
          </a:p>
          <a:p>
            <a:pPr algn="ctr">
              <a:lnSpc>
                <a:spcPts val="6246"/>
              </a:lnSpc>
            </a:pPr>
            <a:r>
              <a:rPr lang="en-US" sz="4461" u="sng">
                <a:solidFill>
                  <a:srgbClr val="000000"/>
                </a:solidFill>
                <a:latin typeface="TT Hoves"/>
                <a:hlinkClick r:id="rId3" tooltip="mailto:nancy.whittaker@browardschools.com"/>
              </a:rPr>
              <a:t>nancy.whittaker@browardschools.com</a:t>
            </a:r>
          </a:p>
          <a:p>
            <a:pPr algn="ctr">
              <a:lnSpc>
                <a:spcPts val="6246"/>
              </a:lnSpc>
            </a:pPr>
            <a:r>
              <a:rPr lang="en-US" sz="4461">
                <a:solidFill>
                  <a:srgbClr val="000000"/>
                </a:solidFill>
                <a:latin typeface="TT Hoves"/>
              </a:rPr>
              <a:t>Yvonne Green, Central Region</a:t>
            </a:r>
          </a:p>
          <a:p>
            <a:pPr algn="ctr">
              <a:lnSpc>
                <a:spcPts val="6246"/>
              </a:lnSpc>
            </a:pPr>
            <a:r>
              <a:rPr lang="en-US" sz="4461" u="sng">
                <a:solidFill>
                  <a:srgbClr val="000000"/>
                </a:solidFill>
                <a:latin typeface="TT Hoves"/>
                <a:hlinkClick r:id="rId4" tooltip="mailto:yvonne.green@browardschools.com"/>
              </a:rPr>
              <a:t>yvonne.green@browardschools.com</a:t>
            </a:r>
          </a:p>
          <a:p>
            <a:pPr algn="ctr">
              <a:lnSpc>
                <a:spcPts val="6246"/>
              </a:lnSpc>
            </a:pPr>
            <a:r>
              <a:rPr lang="en-US" sz="4461">
                <a:solidFill>
                  <a:srgbClr val="000000"/>
                </a:solidFill>
                <a:latin typeface="TT Hoves"/>
              </a:rPr>
              <a:t>Joshua Hurley, North Region</a:t>
            </a:r>
          </a:p>
          <a:p>
            <a:pPr algn="ctr">
              <a:lnSpc>
                <a:spcPts val="6246"/>
              </a:lnSpc>
            </a:pPr>
            <a:r>
              <a:rPr lang="en-US" sz="4461" u="sng">
                <a:solidFill>
                  <a:srgbClr val="000000"/>
                </a:solidFill>
                <a:latin typeface="TT Hoves"/>
                <a:hlinkClick r:id="rId5" tooltip="http://browardschools.com"/>
              </a:rPr>
              <a:t>joshua.hurley@browardschools.com</a:t>
            </a:r>
          </a:p>
          <a:p>
            <a:pPr algn="ctr">
              <a:lnSpc>
                <a:spcPts val="6246"/>
              </a:lnSpc>
            </a:pPr>
            <a:r>
              <a:rPr lang="en-US" sz="4461">
                <a:solidFill>
                  <a:srgbClr val="000000"/>
                </a:solidFill>
                <a:latin typeface="TT Hoves"/>
              </a:rPr>
              <a:t>Fabienne Davis, BRACE Cadet Manager</a:t>
            </a:r>
          </a:p>
          <a:p>
            <a:pPr algn="ctr">
              <a:lnSpc>
                <a:spcPts val="6246"/>
              </a:lnSpc>
            </a:pPr>
            <a:r>
              <a:rPr lang="en-US" sz="4461" u="sng">
                <a:solidFill>
                  <a:srgbClr val="000000"/>
                </a:solidFill>
                <a:latin typeface="TT Hoves"/>
                <a:hlinkClick r:id="rId6" tooltip="mailto:fabienne.davis@browardschools.com"/>
              </a:rPr>
              <a:t>fabienne.davis@browardschools.com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" y="9573741"/>
            <a:ext cx="18287985" cy="713259"/>
          </a:xfrm>
          <a:custGeom>
            <a:avLst/>
            <a:gdLst/>
            <a:ahLst/>
            <a:cxnLst/>
            <a:rect r="r" b="b" t="t" l="l"/>
            <a:pathLst>
              <a:path h="713259" w="18287985">
                <a:moveTo>
                  <a:pt x="0" y="0"/>
                </a:moveTo>
                <a:lnTo>
                  <a:pt x="18287985" y="0"/>
                </a:lnTo>
                <a:lnTo>
                  <a:pt x="18287985" y="713259"/>
                </a:lnTo>
                <a:lnTo>
                  <a:pt x="0" y="7132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" y="0"/>
            <a:ext cx="18287985" cy="713259"/>
          </a:xfrm>
          <a:custGeom>
            <a:avLst/>
            <a:gdLst/>
            <a:ahLst/>
            <a:cxnLst/>
            <a:rect r="r" b="b" t="t" l="l"/>
            <a:pathLst>
              <a:path h="713259" w="18287985">
                <a:moveTo>
                  <a:pt x="0" y="0"/>
                </a:moveTo>
                <a:lnTo>
                  <a:pt x="18287985" y="0"/>
                </a:lnTo>
                <a:lnTo>
                  <a:pt x="18287985" y="713259"/>
                </a:lnTo>
                <a:lnTo>
                  <a:pt x="0" y="7132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14835" y="223279"/>
            <a:ext cx="14720384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121213"/>
                </a:solidFill>
                <a:latin typeface="Chunk Five"/>
              </a:rPr>
              <a:t>CCLR Team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59861" y="0"/>
            <a:ext cx="6728139" cy="10287000"/>
          </a:xfrm>
          <a:custGeom>
            <a:avLst/>
            <a:gdLst/>
            <a:ahLst/>
            <a:cxnLst/>
            <a:rect r="r" b="b" t="t" l="l"/>
            <a:pathLst>
              <a:path h="10287000" w="6728139">
                <a:moveTo>
                  <a:pt x="0" y="0"/>
                </a:moveTo>
                <a:lnTo>
                  <a:pt x="6728139" y="0"/>
                </a:lnTo>
                <a:lnTo>
                  <a:pt x="67281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1" r="-11390" b="-7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0"/>
            <a:ext cx="6728139" cy="10287000"/>
          </a:xfrm>
          <a:custGeom>
            <a:avLst/>
            <a:gdLst/>
            <a:ahLst/>
            <a:cxnLst/>
            <a:rect r="r" b="b" t="t" l="l"/>
            <a:pathLst>
              <a:path h="10287000" w="6728139">
                <a:moveTo>
                  <a:pt x="0" y="0"/>
                </a:moveTo>
                <a:lnTo>
                  <a:pt x="6728139" y="0"/>
                </a:lnTo>
                <a:lnTo>
                  <a:pt x="67281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1" r="-11390" b="-78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66375" y="594442"/>
            <a:ext cx="7494573" cy="9098116"/>
          </a:xfrm>
          <a:custGeom>
            <a:avLst/>
            <a:gdLst/>
            <a:ahLst/>
            <a:cxnLst/>
            <a:rect r="r" b="b" t="t" l="l"/>
            <a:pathLst>
              <a:path h="9098116" w="7494573">
                <a:moveTo>
                  <a:pt x="0" y="0"/>
                </a:moveTo>
                <a:lnTo>
                  <a:pt x="7494574" y="0"/>
                </a:lnTo>
                <a:lnTo>
                  <a:pt x="7494574" y="9098116"/>
                </a:lnTo>
                <a:lnTo>
                  <a:pt x="0" y="90981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36033" y="561975"/>
            <a:ext cx="5815934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E</a:t>
            </a:r>
            <a:r>
              <a:rPr lang="en-US" sz="6696">
                <a:solidFill>
                  <a:srgbClr val="121213"/>
                </a:solidFill>
                <a:latin typeface="Chunk Five"/>
              </a:rPr>
              <a:t>nroll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0800000">
            <a:off x="-492106" y="0"/>
            <a:ext cx="6728139" cy="10287000"/>
          </a:xfrm>
          <a:custGeom>
            <a:avLst/>
            <a:gdLst/>
            <a:ahLst/>
            <a:cxnLst/>
            <a:rect r="r" b="b" t="t" l="l"/>
            <a:pathLst>
              <a:path h="10287000" w="6728139">
                <a:moveTo>
                  <a:pt x="0" y="0"/>
                </a:moveTo>
                <a:lnTo>
                  <a:pt x="6728139" y="0"/>
                </a:lnTo>
                <a:lnTo>
                  <a:pt x="67281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1" r="-11390" b="-78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42025" y="2619375"/>
            <a:ext cx="14603950" cy="486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Four-year Colleges &amp; Universities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State Colleges (Community Colleges)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Technical Colleges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Historically Black Colleges &amp; Universities (HBCU)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Hispanic Serving Institutions (HSI)</a:t>
            </a:r>
          </a:p>
          <a:p>
            <a:pPr>
              <a:lnSpc>
                <a:spcPts val="63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98068" y="7454666"/>
            <a:ext cx="4754925" cy="2832334"/>
          </a:xfrm>
          <a:custGeom>
            <a:avLst/>
            <a:gdLst/>
            <a:ahLst/>
            <a:cxnLst/>
            <a:rect r="r" b="b" t="t" l="l"/>
            <a:pathLst>
              <a:path h="2832334" w="4754925">
                <a:moveTo>
                  <a:pt x="0" y="0"/>
                </a:moveTo>
                <a:lnTo>
                  <a:pt x="4754926" y="0"/>
                </a:lnTo>
                <a:lnTo>
                  <a:pt x="4754926" y="2832334"/>
                </a:lnTo>
                <a:lnTo>
                  <a:pt x="0" y="2832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84" t="0" r="-318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55666" y="7454666"/>
            <a:ext cx="2832334" cy="2832334"/>
          </a:xfrm>
          <a:custGeom>
            <a:avLst/>
            <a:gdLst/>
            <a:ahLst/>
            <a:cxnLst/>
            <a:rect r="r" b="b" t="t" l="l"/>
            <a:pathLst>
              <a:path h="2832334" w="2832334">
                <a:moveTo>
                  <a:pt x="0" y="0"/>
                </a:moveTo>
                <a:lnTo>
                  <a:pt x="2832334" y="0"/>
                </a:lnTo>
                <a:lnTo>
                  <a:pt x="2832334" y="2832334"/>
                </a:lnTo>
                <a:lnTo>
                  <a:pt x="0" y="2832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80581" y="251813"/>
            <a:ext cx="10726838" cy="217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State Colleges (Community Colleges)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2025" y="2459291"/>
            <a:ext cx="14603950" cy="646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28 colleges, 72 campuses across Florida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Low cost, high quality</a:t>
            </a:r>
          </a:p>
          <a:p>
            <a:pPr marL="1943106" indent="-647702" lvl="2">
              <a:lnSpc>
                <a:spcPts val="6300"/>
              </a:lnSpc>
              <a:buFont typeface="Arial"/>
              <a:buChar char="⚬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Averaged at $3,280 per year </a:t>
            </a:r>
          </a:p>
          <a:p>
            <a:pPr marL="1943106" indent="-647702" lvl="2">
              <a:lnSpc>
                <a:spcPts val="6300"/>
              </a:lnSpc>
              <a:buFont typeface="Arial"/>
              <a:buChar char="⚬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Florida Bright Futures Scholarships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 Italics"/>
              </a:rPr>
              <a:t>AA &amp; AS articulation agreements with 28 Florida state &amp; community colleges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Multiple degree options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Dual Enrollment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63941" y="7475656"/>
            <a:ext cx="2537418" cy="2811344"/>
          </a:xfrm>
          <a:custGeom>
            <a:avLst/>
            <a:gdLst/>
            <a:ahLst/>
            <a:cxnLst/>
            <a:rect r="r" b="b" t="t" l="l"/>
            <a:pathLst>
              <a:path h="2811344" w="2537418">
                <a:moveTo>
                  <a:pt x="0" y="0"/>
                </a:moveTo>
                <a:lnTo>
                  <a:pt x="2537418" y="0"/>
                </a:lnTo>
                <a:lnTo>
                  <a:pt x="2537418" y="2811344"/>
                </a:lnTo>
                <a:lnTo>
                  <a:pt x="0" y="2811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4675" y="4648918"/>
            <a:ext cx="3673325" cy="2826738"/>
          </a:xfrm>
          <a:custGeom>
            <a:avLst/>
            <a:gdLst/>
            <a:ahLst/>
            <a:cxnLst/>
            <a:rect r="r" b="b" t="t" l="l"/>
            <a:pathLst>
              <a:path h="2826738" w="3673325">
                <a:moveTo>
                  <a:pt x="0" y="0"/>
                </a:moveTo>
                <a:lnTo>
                  <a:pt x="3673325" y="0"/>
                </a:lnTo>
                <a:lnTo>
                  <a:pt x="3673325" y="2826738"/>
                </a:lnTo>
                <a:lnTo>
                  <a:pt x="0" y="28267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35621" y="5143500"/>
            <a:ext cx="3029242" cy="3300013"/>
          </a:xfrm>
          <a:custGeom>
            <a:avLst/>
            <a:gdLst/>
            <a:ahLst/>
            <a:cxnLst/>
            <a:rect r="r" b="b" t="t" l="l"/>
            <a:pathLst>
              <a:path h="3300013" w="3029242">
                <a:moveTo>
                  <a:pt x="0" y="0"/>
                </a:moveTo>
                <a:lnTo>
                  <a:pt x="3029242" y="0"/>
                </a:lnTo>
                <a:lnTo>
                  <a:pt x="3029242" y="3300013"/>
                </a:lnTo>
                <a:lnTo>
                  <a:pt x="0" y="330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80581" y="251813"/>
            <a:ext cx="10726838" cy="217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Broward Technical Colleges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44235" y="2658632"/>
            <a:ext cx="14603950" cy="566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Certifications or licenses in specialized programs and typically take two years or less to complete.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Career focused; required classes are related to desired field.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Greater affordability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Higher employment rates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Smaller class sizes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83969" y="579909"/>
            <a:ext cx="10726838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Enroll: Big Topics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35544" y="1969110"/>
            <a:ext cx="16223686" cy="6510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20"/>
              </a:lnSpc>
            </a:pPr>
            <a:r>
              <a:rPr lang="en-US" sz="4300" spc="107">
                <a:solidFill>
                  <a:srgbClr val="121213"/>
                </a:solidFill>
                <a:latin typeface="Kollektif Bold"/>
              </a:rPr>
              <a:t>Dual Enrollment</a:t>
            </a:r>
          </a:p>
          <a:p>
            <a:pPr>
              <a:lnSpc>
                <a:spcPts val="6020"/>
              </a:lnSpc>
            </a:pPr>
            <a:r>
              <a:rPr lang="en-US" sz="4300" spc="107">
                <a:solidFill>
                  <a:srgbClr val="121213"/>
                </a:solidFill>
                <a:latin typeface="Kollektif"/>
                <a:ea typeface="Kollektif"/>
              </a:rPr>
              <a:t>◦An accelerated program that allows </a:t>
            </a:r>
            <a:r>
              <a:rPr lang="en-US" sz="4300" spc="107">
                <a:solidFill>
                  <a:srgbClr val="121213"/>
                </a:solidFill>
                <a:latin typeface="Kollektif Italics"/>
              </a:rPr>
              <a:t>eligible students</a:t>
            </a:r>
            <a:r>
              <a:rPr lang="en-US" sz="4300" spc="107">
                <a:solidFill>
                  <a:srgbClr val="121213"/>
                </a:solidFill>
                <a:latin typeface="Kollektif"/>
              </a:rPr>
              <a:t> to take postsecondary coursework, simultaneously earning high school and college credits, saving time and money!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6020"/>
              </a:lnSpc>
            </a:pPr>
            <a:r>
              <a:rPr lang="en-US" sz="4300" spc="107">
                <a:solidFill>
                  <a:srgbClr val="121213"/>
                </a:solidFill>
                <a:latin typeface="Kollektif Bold"/>
              </a:rPr>
              <a:t>Early Admissions</a:t>
            </a:r>
          </a:p>
          <a:p>
            <a:pPr>
              <a:lnSpc>
                <a:spcPts val="6020"/>
              </a:lnSpc>
            </a:pPr>
            <a:r>
              <a:rPr lang="en-US" sz="4300" spc="107">
                <a:solidFill>
                  <a:srgbClr val="121213"/>
                </a:solidFill>
                <a:latin typeface="Kollektif"/>
                <a:ea typeface="Kollektif"/>
              </a:rPr>
              <a:t>◦A form of dual enrollment that allows </a:t>
            </a:r>
            <a:r>
              <a:rPr lang="en-US" sz="4300" spc="107">
                <a:solidFill>
                  <a:srgbClr val="121213"/>
                </a:solidFill>
                <a:latin typeface="Kollektif Italics"/>
              </a:rPr>
              <a:t>eligible high school seniors</a:t>
            </a:r>
            <a:r>
              <a:rPr lang="en-US" sz="4300" spc="107">
                <a:solidFill>
                  <a:srgbClr val="121213"/>
                </a:solidFill>
                <a:latin typeface="Kollektif"/>
              </a:rPr>
              <a:t> to enroll in at least 12 credits per term (Fall &amp; Spring); taking all class at the college.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800000">
            <a:off x="-19050" y="0"/>
            <a:ext cx="18287985" cy="713259"/>
          </a:xfrm>
          <a:custGeom>
            <a:avLst/>
            <a:gdLst/>
            <a:ahLst/>
            <a:cxnLst/>
            <a:rect r="r" b="b" t="t" l="l"/>
            <a:pathLst>
              <a:path h="713259" w="18287985">
                <a:moveTo>
                  <a:pt x="0" y="0"/>
                </a:moveTo>
                <a:lnTo>
                  <a:pt x="18287985" y="0"/>
                </a:lnTo>
                <a:lnTo>
                  <a:pt x="18287985" y="713259"/>
                </a:lnTo>
                <a:lnTo>
                  <a:pt x="0" y="7132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78793" y="9201150"/>
            <a:ext cx="16530413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21213"/>
                </a:solidFill>
                <a:latin typeface="Canva Sans Bold Italics"/>
              </a:rPr>
              <a:t>Dual Enrollment courses are for actual college credits, if a student does poorly on these courses, it will reflect on their college transcripts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83969" y="579909"/>
            <a:ext cx="10726838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Enroll: Big Topics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32087" y="1589559"/>
            <a:ext cx="16230600" cy="8284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20"/>
              </a:lnSpc>
            </a:pPr>
            <a:r>
              <a:rPr lang="en-US" sz="3729" spc="93">
                <a:solidFill>
                  <a:srgbClr val="121213"/>
                </a:solidFill>
                <a:latin typeface="Kollektif Bold"/>
              </a:rPr>
              <a:t>Testing</a:t>
            </a:r>
          </a:p>
          <a:p>
            <a:pPr marL="805148" indent="-402574" lvl="1">
              <a:lnSpc>
                <a:spcPts val="5220"/>
              </a:lnSpc>
              <a:buFont typeface="Arial"/>
              <a:buChar char="•"/>
            </a:pPr>
            <a:r>
              <a:rPr lang="en-US" sz="3729" spc="93">
                <a:solidFill>
                  <a:srgbClr val="121213"/>
                </a:solidFill>
                <a:latin typeface="Kollektif"/>
              </a:rPr>
              <a:t>SAT/ACT</a:t>
            </a:r>
          </a:p>
          <a:p>
            <a:pPr marL="1610297" indent="-536766" lvl="2">
              <a:lnSpc>
                <a:spcPts val="5220"/>
              </a:lnSpc>
              <a:buFont typeface="Arial"/>
              <a:buChar char="⚬"/>
            </a:pPr>
            <a:r>
              <a:rPr lang="en-US" sz="3729" spc="93">
                <a:solidFill>
                  <a:srgbClr val="121213"/>
                </a:solidFill>
                <a:latin typeface="Kollektif"/>
              </a:rPr>
              <a:t>Spring of 11th Grade</a:t>
            </a:r>
          </a:p>
          <a:p>
            <a:pPr marL="805148" indent="-402574" lvl="1">
              <a:lnSpc>
                <a:spcPts val="5220"/>
              </a:lnSpc>
              <a:buFont typeface="Arial"/>
              <a:buChar char="•"/>
            </a:pPr>
            <a:r>
              <a:rPr lang="en-US" sz="3729" spc="93">
                <a:solidFill>
                  <a:srgbClr val="121213"/>
                </a:solidFill>
                <a:latin typeface="Kollektif"/>
              </a:rPr>
              <a:t>Practice Tests</a:t>
            </a:r>
          </a:p>
          <a:p>
            <a:pPr marL="1610297" indent="-536766" lvl="2">
              <a:lnSpc>
                <a:spcPts val="5220"/>
              </a:lnSpc>
              <a:buFont typeface="Arial"/>
              <a:buChar char="⚬"/>
            </a:pPr>
            <a:r>
              <a:rPr lang="en-US" sz="3729" spc="93">
                <a:solidFill>
                  <a:srgbClr val="121213"/>
                </a:solidFill>
                <a:latin typeface="Kollektif"/>
              </a:rPr>
              <a:t>Khan Academy (via CollegeBoard), Public Library</a:t>
            </a:r>
          </a:p>
          <a:p>
            <a:pPr marL="805148" indent="-402574" lvl="1">
              <a:lnSpc>
                <a:spcPts val="5220"/>
              </a:lnSpc>
              <a:buFont typeface="Arial"/>
              <a:buChar char="•"/>
            </a:pPr>
            <a:r>
              <a:rPr lang="en-US" sz="3729" spc="93">
                <a:solidFill>
                  <a:srgbClr val="121213"/>
                </a:solidFill>
                <a:latin typeface="Kollektif"/>
              </a:rPr>
              <a:t>Try &amp; try again! Some colleges superscore results</a:t>
            </a:r>
          </a:p>
          <a:p>
            <a:pPr>
              <a:lnSpc>
                <a:spcPts val="2428"/>
              </a:lnSpc>
            </a:pPr>
          </a:p>
          <a:p>
            <a:pPr>
              <a:lnSpc>
                <a:spcPts val="5220"/>
              </a:lnSpc>
            </a:pPr>
            <a:r>
              <a:rPr lang="en-US" sz="3729" spc="93">
                <a:solidFill>
                  <a:srgbClr val="121213"/>
                </a:solidFill>
                <a:latin typeface="Kollektif Bold"/>
              </a:rPr>
              <a:t>Fee waivers</a:t>
            </a:r>
          </a:p>
          <a:p>
            <a:pPr marL="805148" indent="-402574" lvl="1">
              <a:lnSpc>
                <a:spcPts val="5220"/>
              </a:lnSpc>
              <a:buFont typeface="Arial"/>
              <a:buChar char="•"/>
            </a:pPr>
            <a:r>
              <a:rPr lang="en-US" sz="3729" spc="93">
                <a:solidFill>
                  <a:srgbClr val="121213"/>
                </a:solidFill>
                <a:latin typeface="Kollektif"/>
              </a:rPr>
              <a:t>Eligible students may receive waivers for the SAT, ACT, &amp; college applications; eligibility is based on need. </a:t>
            </a:r>
          </a:p>
          <a:p>
            <a:pPr marL="805148" indent="-402574" lvl="1">
              <a:lnSpc>
                <a:spcPts val="5220"/>
              </a:lnSpc>
              <a:buFont typeface="Arial"/>
              <a:buChar char="•"/>
            </a:pPr>
            <a:r>
              <a:rPr lang="en-US" sz="3729" spc="93">
                <a:solidFill>
                  <a:srgbClr val="121213"/>
                </a:solidFill>
                <a:latin typeface="Kollektif"/>
              </a:rPr>
              <a:t>Parents need to complete both the Meal Benefits Disclosure form &amp; the Household Income Survey (MySchoolApps.com). </a:t>
            </a:r>
          </a:p>
          <a:p>
            <a:pPr marL="1610297" indent="-536766" lvl="2">
              <a:lnSpc>
                <a:spcPts val="5220"/>
              </a:lnSpc>
              <a:buFont typeface="Arial"/>
              <a:buChar char="⚬"/>
            </a:pPr>
            <a:r>
              <a:rPr lang="en-US" sz="3729" spc="93">
                <a:solidFill>
                  <a:srgbClr val="121213"/>
                </a:solidFill>
                <a:latin typeface="Kollektif"/>
              </a:rPr>
              <a:t>Then reach out to their BRACE Advisor for waivers.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800000">
            <a:off x="-19050" y="0"/>
            <a:ext cx="18287985" cy="713259"/>
          </a:xfrm>
          <a:custGeom>
            <a:avLst/>
            <a:gdLst/>
            <a:ahLst/>
            <a:cxnLst/>
            <a:rect r="r" b="b" t="t" l="l"/>
            <a:pathLst>
              <a:path h="713259" w="18287985">
                <a:moveTo>
                  <a:pt x="0" y="0"/>
                </a:moveTo>
                <a:lnTo>
                  <a:pt x="18287985" y="0"/>
                </a:lnTo>
                <a:lnTo>
                  <a:pt x="18287985" y="713259"/>
                </a:lnTo>
                <a:lnTo>
                  <a:pt x="0" y="7132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83969" y="579909"/>
            <a:ext cx="10726838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Paying for College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32087" y="1938965"/>
            <a:ext cx="16230600" cy="69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8369" indent="-464185" lvl="1">
              <a:lnSpc>
                <a:spcPts val="6019"/>
              </a:lnSpc>
              <a:buFont typeface="Arial"/>
              <a:buChar char="•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Free Application for Federal Student Aid (</a:t>
            </a:r>
            <a:r>
              <a:rPr lang="en-US" sz="4299" spc="107">
                <a:solidFill>
                  <a:srgbClr val="121213"/>
                </a:solidFill>
                <a:latin typeface="Kollektif Bold"/>
              </a:rPr>
              <a:t>FAFSA</a:t>
            </a:r>
            <a:r>
              <a:rPr lang="en-US" sz="4299" spc="107">
                <a:solidFill>
                  <a:srgbClr val="121213"/>
                </a:solidFill>
                <a:latin typeface="Kollektif"/>
              </a:rPr>
              <a:t>)</a:t>
            </a:r>
          </a:p>
          <a:p>
            <a:pPr marL="1856739" indent="-618913" lvl="2">
              <a:lnSpc>
                <a:spcPts val="6019"/>
              </a:lnSpc>
              <a:buFont typeface="Arial"/>
              <a:buChar char="⚬"/>
            </a:pPr>
            <a:r>
              <a:rPr lang="en-US" sz="4299" spc="107">
                <a:solidFill>
                  <a:srgbClr val="121213"/>
                </a:solidFill>
                <a:latin typeface="Kollektif Italics"/>
              </a:rPr>
              <a:t>For seniors, opens December/January</a:t>
            </a:r>
          </a:p>
          <a:p>
            <a:pPr marL="928369" indent="-464185" lvl="1">
              <a:lnSpc>
                <a:spcPts val="6019"/>
              </a:lnSpc>
              <a:buFont typeface="Arial"/>
              <a:buChar char="•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Grants</a:t>
            </a:r>
          </a:p>
          <a:p>
            <a:pPr marL="928369" indent="-464185" lvl="1">
              <a:lnSpc>
                <a:spcPts val="6019"/>
              </a:lnSpc>
              <a:buFont typeface="Arial"/>
              <a:buChar char="•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Scholarships</a:t>
            </a:r>
          </a:p>
          <a:p>
            <a:pPr marL="1856739" indent="-618913" lvl="2">
              <a:lnSpc>
                <a:spcPts val="6019"/>
              </a:lnSpc>
              <a:buFont typeface="Arial"/>
              <a:buChar char="⚬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Bright Futures</a:t>
            </a:r>
          </a:p>
          <a:p>
            <a:pPr marL="1856739" indent="-618913" lvl="2">
              <a:lnSpc>
                <a:spcPts val="6019"/>
              </a:lnSpc>
              <a:buFont typeface="Arial"/>
              <a:buChar char="⚬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Broward Education Foundation</a:t>
            </a:r>
          </a:p>
          <a:p>
            <a:pPr marL="1856739" indent="-618913" lvl="2">
              <a:lnSpc>
                <a:spcPts val="6019"/>
              </a:lnSpc>
              <a:buFont typeface="Arial"/>
              <a:buChar char="⚬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BigFuture</a:t>
            </a:r>
          </a:p>
          <a:p>
            <a:pPr marL="928369" indent="-464185" lvl="1">
              <a:lnSpc>
                <a:spcPts val="6019"/>
              </a:lnSpc>
              <a:buFont typeface="Arial"/>
              <a:buChar char="•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Institutional Scholarships</a:t>
            </a:r>
          </a:p>
          <a:p>
            <a:pPr marL="928369" indent="-464185" lvl="1">
              <a:lnSpc>
                <a:spcPts val="6019"/>
              </a:lnSpc>
              <a:buFont typeface="Arial"/>
              <a:buChar char="•"/>
            </a:pPr>
            <a:r>
              <a:rPr lang="en-US" sz="4299" spc="107">
                <a:solidFill>
                  <a:srgbClr val="121213"/>
                </a:solidFill>
                <a:latin typeface="Kollektif"/>
              </a:rPr>
              <a:t>Florida </a:t>
            </a:r>
            <a:r>
              <a:rPr lang="en-US" sz="4299" spc="107">
                <a:solidFill>
                  <a:srgbClr val="121213"/>
                </a:solidFill>
                <a:latin typeface="Kollektif"/>
              </a:rPr>
              <a:t>Prepaid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800000">
            <a:off x="-19050" y="0"/>
            <a:ext cx="18287985" cy="713259"/>
          </a:xfrm>
          <a:custGeom>
            <a:avLst/>
            <a:gdLst/>
            <a:ahLst/>
            <a:cxnLst/>
            <a:rect r="r" b="b" t="t" l="l"/>
            <a:pathLst>
              <a:path h="713259" w="18287985">
                <a:moveTo>
                  <a:pt x="0" y="0"/>
                </a:moveTo>
                <a:lnTo>
                  <a:pt x="18287985" y="0"/>
                </a:lnTo>
                <a:lnTo>
                  <a:pt x="18287985" y="713259"/>
                </a:lnTo>
                <a:lnTo>
                  <a:pt x="0" y="7132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9050" y="9410700"/>
            <a:ext cx="18287985" cy="876300"/>
          </a:xfrm>
          <a:custGeom>
            <a:avLst/>
            <a:gdLst/>
            <a:ahLst/>
            <a:cxnLst/>
            <a:rect r="r" b="b" t="t" l="l"/>
            <a:pathLst>
              <a:path h="876300" w="18287985">
                <a:moveTo>
                  <a:pt x="0" y="0"/>
                </a:moveTo>
                <a:lnTo>
                  <a:pt x="18287985" y="0"/>
                </a:lnTo>
                <a:lnTo>
                  <a:pt x="1828798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29" t="0" r="-11429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36033" y="561975"/>
            <a:ext cx="5815934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35"/>
              </a:lnSpc>
              <a:spcBef>
                <a:spcPct val="0"/>
              </a:spcBef>
            </a:pPr>
            <a:r>
              <a:rPr lang="en-US" sz="6696">
                <a:solidFill>
                  <a:srgbClr val="121213"/>
                </a:solidFill>
                <a:latin typeface="Chunk Five"/>
              </a:rPr>
              <a:t>E</a:t>
            </a:r>
            <a:r>
              <a:rPr lang="en-US" sz="6696">
                <a:solidFill>
                  <a:srgbClr val="121213"/>
                </a:solidFill>
                <a:latin typeface="Chunk Five"/>
              </a:rPr>
              <a:t>nlist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0800000">
            <a:off x="-2608802" y="0"/>
            <a:ext cx="6728139" cy="10287000"/>
          </a:xfrm>
          <a:custGeom>
            <a:avLst/>
            <a:gdLst/>
            <a:ahLst/>
            <a:cxnLst/>
            <a:rect r="r" b="b" t="t" l="l"/>
            <a:pathLst>
              <a:path h="10287000" w="6728139">
                <a:moveTo>
                  <a:pt x="0" y="0"/>
                </a:moveTo>
                <a:lnTo>
                  <a:pt x="6728139" y="0"/>
                </a:lnTo>
                <a:lnTo>
                  <a:pt x="67281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1" r="-11390" b="-78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42025" y="1533525"/>
            <a:ext cx="14603950" cy="886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Enlisting in the U.S. Military is another great option for students after high school graduation. Service in the armed forces can lead to a job or college-level education.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Students must take the Armed Services Vocational Aptitude Battery (ASVAB)</a:t>
            </a:r>
          </a:p>
          <a:p>
            <a:pPr marL="1943106" indent="-647702" lvl="2">
              <a:lnSpc>
                <a:spcPts val="6300"/>
              </a:lnSpc>
              <a:buFont typeface="Arial"/>
              <a:buChar char="⚬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Preparation materials for the ASVAB can be found here: </a:t>
            </a:r>
            <a:r>
              <a:rPr lang="en-US" sz="4500" spc="112" u="sng">
                <a:solidFill>
                  <a:srgbClr val="121213"/>
                </a:solidFill>
                <a:latin typeface="Kollektif"/>
                <a:hlinkClick r:id="rId3" tooltip="https://www.officialasvab.com/"/>
              </a:rPr>
              <a:t>HOME | ASVAB (officialasvab.com)</a:t>
            </a:r>
          </a:p>
          <a:p>
            <a:pPr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 spc="112">
                <a:solidFill>
                  <a:srgbClr val="121213"/>
                </a:solidFill>
                <a:latin typeface="Kollektif"/>
              </a:rPr>
              <a:t>Local recruiters make visits to schools to provide information and guidance on enlistment</a:t>
            </a:r>
          </a:p>
          <a:p>
            <a:pPr>
              <a:lnSpc>
                <a:spcPts val="63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DAFy-53q4vo</dc:identifier>
  <dcterms:modified xsi:type="dcterms:W3CDTF">2011-08-01T06:04:30Z</dcterms:modified>
  <cp:revision>1</cp:revision>
  <dc:title>CCLR presentation</dc:title>
</cp:coreProperties>
</file>